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3e9ce63e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3e9ce63e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3e9ce63e2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63e9ce63e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3e9ce6ae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3e9ce6ae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3e9ce6ae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3e9ce6ae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3e9ce6ae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63e9ce6ae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3e9ce63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3e9ce63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3f393ac1c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63f393ac1c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3e9ce63e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63e9ce63e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3f393ac1c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3f393ac1c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3f393ac1c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3f393ac1c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3f393ac1c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63f393ac1c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3f393ac1c_1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3f393ac1c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3e9ce63e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63e9ce63e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34.jpg"/><Relationship Id="rId5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12.png"/><Relationship Id="rId8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pn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20.pn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Relationship Id="rId7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5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125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OCR-Based Autograder for Handwritten Content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519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Nina Nguyen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2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5625" y="921300"/>
            <a:ext cx="6828375" cy="42222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 Classifier</a:t>
            </a:r>
            <a:endParaRPr/>
          </a:p>
        </p:txBody>
      </p:sp>
      <p:sp>
        <p:nvSpPr>
          <p:cNvPr id="157" name="Google Shape;15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en" sz="3000">
                <a:solidFill>
                  <a:srgbClr val="000000"/>
                </a:solidFill>
              </a:rPr>
            </a:br>
            <a:r>
              <a:rPr lang="en" sz="2400">
                <a:solidFill>
                  <a:srgbClr val="000000"/>
                </a:solidFill>
              </a:rPr>
              <a:t>17,500</a:t>
            </a:r>
            <a:r>
              <a:rPr lang="en" sz="2400">
                <a:solidFill>
                  <a:srgbClr val="000000"/>
                </a:solidFill>
              </a:rPr>
              <a:t> images</a:t>
            </a:r>
            <a:br>
              <a:rPr lang="en" sz="2400">
                <a:solidFill>
                  <a:srgbClr val="000000"/>
                </a:solidFill>
              </a:rPr>
            </a:br>
            <a:r>
              <a:rPr lang="en" sz="2400">
                <a:solidFill>
                  <a:srgbClr val="000000"/>
                </a:solidFill>
              </a:rPr>
              <a:t>Accuracy </a:t>
            </a:r>
            <a:r>
              <a:rPr lang="en" sz="1400">
                <a:solidFill>
                  <a:srgbClr val="000000"/>
                </a:solidFill>
              </a:rPr>
              <a:t>(on 15,208)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     Mean: 0.580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     SD: 0.246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3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1579" y="865325"/>
            <a:ext cx="6672420" cy="41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 Classifier</a:t>
            </a:r>
            <a:endParaRPr/>
          </a:p>
        </p:txBody>
      </p:sp>
      <p:sp>
        <p:nvSpPr>
          <p:cNvPr id="164" name="Google Shape;16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en" sz="3000">
                <a:solidFill>
                  <a:srgbClr val="000000"/>
                </a:solidFill>
              </a:rPr>
            </a:br>
            <a:r>
              <a:rPr lang="en" sz="2400">
                <a:solidFill>
                  <a:srgbClr val="000000"/>
                </a:solidFill>
              </a:rPr>
              <a:t>17,5</a:t>
            </a:r>
            <a:r>
              <a:rPr lang="en" sz="2400">
                <a:solidFill>
                  <a:srgbClr val="000000"/>
                </a:solidFill>
              </a:rPr>
              <a:t>00 images</a:t>
            </a:r>
            <a:br>
              <a:rPr lang="en" sz="2400">
                <a:solidFill>
                  <a:srgbClr val="000000"/>
                </a:solidFill>
              </a:rPr>
            </a:br>
            <a:r>
              <a:rPr lang="en" sz="2400">
                <a:solidFill>
                  <a:srgbClr val="000000"/>
                </a:solidFill>
              </a:rPr>
              <a:t>Accuracy </a:t>
            </a:r>
            <a:r>
              <a:rPr lang="en" sz="1400">
                <a:solidFill>
                  <a:srgbClr val="000000"/>
                </a:solidFill>
              </a:rPr>
              <a:t>(on </a:t>
            </a:r>
            <a:r>
              <a:rPr lang="en" sz="1400">
                <a:solidFill>
                  <a:srgbClr val="000000"/>
                </a:solidFill>
              </a:rPr>
              <a:t>15,042</a:t>
            </a:r>
            <a:r>
              <a:rPr lang="en" sz="1400">
                <a:solidFill>
                  <a:srgbClr val="000000"/>
                </a:solidFill>
              </a:rPr>
              <a:t>)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     Mean: 0.579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     SD: 0.246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70" name="Google Shape;170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D85C6"/>
                </a:solidFill>
              </a:rPr>
              <a:t>Size Error results needs a deeper look.</a:t>
            </a:r>
            <a:endParaRPr>
              <a:solidFill>
                <a:srgbClr val="3D85C6"/>
              </a:solidFill>
            </a:endParaRPr>
          </a:p>
        </p:txBody>
      </p:sp>
      <p:pic>
        <p:nvPicPr>
          <p:cNvPr id="171" name="Google Shape;171;p24"/>
          <p:cNvPicPr preferRelativeResize="0"/>
          <p:nvPr/>
        </p:nvPicPr>
        <p:blipFill rotWithShape="1">
          <a:blip r:embed="rId3">
            <a:alphaModFix/>
          </a:blip>
          <a:srcRect b="0" l="11221" r="0" t="0"/>
          <a:stretch/>
        </p:blipFill>
        <p:spPr>
          <a:xfrm>
            <a:off x="4658025" y="304800"/>
            <a:ext cx="4261900" cy="45339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2" name="Google Shape;17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8" y="1741688"/>
            <a:ext cx="3876675" cy="3019425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3" name="Google Shape;173;p24"/>
          <p:cNvSpPr/>
          <p:nvPr/>
        </p:nvSpPr>
        <p:spPr>
          <a:xfrm>
            <a:off x="1787400" y="3760525"/>
            <a:ext cx="420000" cy="195600"/>
          </a:xfrm>
          <a:prstGeom prst="rect">
            <a:avLst/>
          </a:prstGeom>
          <a:solidFill>
            <a:srgbClr val="FFFF00">
              <a:alpha val="2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4"/>
          <p:cNvSpPr/>
          <p:nvPr/>
        </p:nvSpPr>
        <p:spPr>
          <a:xfrm>
            <a:off x="2743435" y="3760520"/>
            <a:ext cx="420000" cy="195600"/>
          </a:xfrm>
          <a:prstGeom prst="rect">
            <a:avLst/>
          </a:prstGeom>
          <a:solidFill>
            <a:srgbClr val="FFFF00">
              <a:alpha val="2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4"/>
          <p:cNvSpPr/>
          <p:nvPr/>
        </p:nvSpPr>
        <p:spPr>
          <a:xfrm>
            <a:off x="1932550" y="4007050"/>
            <a:ext cx="420000" cy="195600"/>
          </a:xfrm>
          <a:prstGeom prst="rect">
            <a:avLst/>
          </a:prstGeom>
          <a:solidFill>
            <a:srgbClr val="FFFF00">
              <a:alpha val="2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4"/>
          <p:cNvSpPr/>
          <p:nvPr/>
        </p:nvSpPr>
        <p:spPr>
          <a:xfrm>
            <a:off x="3207865" y="4007045"/>
            <a:ext cx="420000" cy="195600"/>
          </a:xfrm>
          <a:prstGeom prst="rect">
            <a:avLst/>
          </a:prstGeom>
          <a:solidFill>
            <a:srgbClr val="FFFF00">
              <a:alpha val="2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4"/>
          <p:cNvSpPr/>
          <p:nvPr/>
        </p:nvSpPr>
        <p:spPr>
          <a:xfrm>
            <a:off x="1787400" y="4253575"/>
            <a:ext cx="420000" cy="195600"/>
          </a:xfrm>
          <a:prstGeom prst="rect">
            <a:avLst/>
          </a:prstGeom>
          <a:solidFill>
            <a:srgbClr val="FFFF00">
              <a:alpha val="2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4"/>
          <p:cNvSpPr/>
          <p:nvPr/>
        </p:nvSpPr>
        <p:spPr>
          <a:xfrm>
            <a:off x="2743435" y="4253570"/>
            <a:ext cx="420000" cy="195600"/>
          </a:xfrm>
          <a:prstGeom prst="rect">
            <a:avLst/>
          </a:prstGeom>
          <a:solidFill>
            <a:srgbClr val="FFFF00">
              <a:alpha val="2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4"/>
          <p:cNvSpPr/>
          <p:nvPr/>
        </p:nvSpPr>
        <p:spPr>
          <a:xfrm>
            <a:off x="2044254" y="2030925"/>
            <a:ext cx="290100" cy="195600"/>
          </a:xfrm>
          <a:prstGeom prst="rect">
            <a:avLst/>
          </a:prstGeom>
          <a:solidFill>
            <a:srgbClr val="FFFF00">
              <a:alpha val="2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4"/>
          <p:cNvSpPr/>
          <p:nvPr/>
        </p:nvSpPr>
        <p:spPr>
          <a:xfrm>
            <a:off x="3354205" y="2030925"/>
            <a:ext cx="290100" cy="195600"/>
          </a:xfrm>
          <a:prstGeom prst="rect">
            <a:avLst/>
          </a:prstGeom>
          <a:solidFill>
            <a:srgbClr val="FFFF00">
              <a:alpha val="2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4"/>
          <p:cNvSpPr/>
          <p:nvPr/>
        </p:nvSpPr>
        <p:spPr>
          <a:xfrm>
            <a:off x="1932551" y="2777000"/>
            <a:ext cx="250200" cy="195600"/>
          </a:xfrm>
          <a:prstGeom prst="rect">
            <a:avLst/>
          </a:prstGeom>
          <a:solidFill>
            <a:srgbClr val="FFFF00">
              <a:alpha val="2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4"/>
          <p:cNvSpPr/>
          <p:nvPr/>
        </p:nvSpPr>
        <p:spPr>
          <a:xfrm>
            <a:off x="2531210" y="2777005"/>
            <a:ext cx="290100" cy="195600"/>
          </a:xfrm>
          <a:prstGeom prst="rect">
            <a:avLst/>
          </a:prstGeom>
          <a:solidFill>
            <a:srgbClr val="FFFF00">
              <a:alpha val="2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4"/>
          <p:cNvSpPr/>
          <p:nvPr/>
        </p:nvSpPr>
        <p:spPr>
          <a:xfrm>
            <a:off x="1932551" y="3018988"/>
            <a:ext cx="250200" cy="195600"/>
          </a:xfrm>
          <a:prstGeom prst="rect">
            <a:avLst/>
          </a:prstGeom>
          <a:solidFill>
            <a:srgbClr val="FFFF00">
              <a:alpha val="2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4"/>
          <p:cNvSpPr/>
          <p:nvPr/>
        </p:nvSpPr>
        <p:spPr>
          <a:xfrm>
            <a:off x="2861531" y="3018993"/>
            <a:ext cx="290100" cy="195600"/>
          </a:xfrm>
          <a:prstGeom prst="rect">
            <a:avLst/>
          </a:prstGeom>
          <a:solidFill>
            <a:srgbClr val="FFFF00">
              <a:alpha val="2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4"/>
          <p:cNvSpPr/>
          <p:nvPr/>
        </p:nvSpPr>
        <p:spPr>
          <a:xfrm>
            <a:off x="1787401" y="4500088"/>
            <a:ext cx="250200" cy="195600"/>
          </a:xfrm>
          <a:prstGeom prst="rect">
            <a:avLst/>
          </a:prstGeom>
          <a:solidFill>
            <a:srgbClr val="FFFF00">
              <a:alpha val="2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4"/>
          <p:cNvSpPr/>
          <p:nvPr/>
        </p:nvSpPr>
        <p:spPr>
          <a:xfrm>
            <a:off x="2523980" y="4500093"/>
            <a:ext cx="290100" cy="195600"/>
          </a:xfrm>
          <a:prstGeom prst="rect">
            <a:avLst/>
          </a:prstGeom>
          <a:solidFill>
            <a:srgbClr val="FFFF00">
              <a:alpha val="2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Nitty Gritty</a:t>
            </a:r>
            <a:endParaRPr/>
          </a:p>
        </p:txBody>
      </p:sp>
      <p:pic>
        <p:nvPicPr>
          <p:cNvPr id="192" name="Google Shape;192;p25"/>
          <p:cNvPicPr preferRelativeResize="0"/>
          <p:nvPr/>
        </p:nvPicPr>
        <p:blipFill rotWithShape="1">
          <a:blip r:embed="rId3">
            <a:alphaModFix/>
          </a:blip>
          <a:srcRect b="0" l="0" r="0" t="35337"/>
          <a:stretch/>
        </p:blipFill>
        <p:spPr>
          <a:xfrm>
            <a:off x="3226175" y="97525"/>
            <a:ext cx="5832548" cy="491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 rotWithShape="1">
          <a:blip r:embed="rId4">
            <a:alphaModFix/>
          </a:blip>
          <a:srcRect b="64837" l="3539" r="54628" t="0"/>
          <a:stretch/>
        </p:blipFill>
        <p:spPr>
          <a:xfrm>
            <a:off x="244225" y="1671150"/>
            <a:ext cx="3051074" cy="3343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arenR"/>
            </a:pPr>
            <a:r>
              <a:rPr lang="en">
                <a:solidFill>
                  <a:srgbClr val="000000"/>
                </a:solidFill>
              </a:rPr>
              <a:t>Units &amp; direction </a:t>
            </a:r>
            <a:endParaRPr>
              <a:solidFill>
                <a:srgbClr val="000000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arenR"/>
            </a:pPr>
            <a:r>
              <a:rPr lang="en">
                <a:solidFill>
                  <a:srgbClr val="000000"/>
                </a:solidFill>
              </a:rPr>
              <a:t>Organic chemistry</a:t>
            </a:r>
            <a:endParaRPr>
              <a:solidFill>
                <a:srgbClr val="000000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arenR"/>
            </a:pPr>
            <a:r>
              <a:rPr lang="en">
                <a:solidFill>
                  <a:srgbClr val="000000"/>
                </a:solidFill>
              </a:rPr>
              <a:t>OCR + NLP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9" name="Google Shape;199;p26"/>
          <p:cNvPicPr preferRelativeResize="0"/>
          <p:nvPr/>
        </p:nvPicPr>
        <p:blipFill rotWithShape="1">
          <a:blip r:embed="rId3">
            <a:alphaModFix/>
          </a:blip>
          <a:srcRect b="0" l="0" r="39467" t="0"/>
          <a:stretch/>
        </p:blipFill>
        <p:spPr>
          <a:xfrm>
            <a:off x="438973" y="3654675"/>
            <a:ext cx="4317028" cy="119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Directions</a:t>
            </a:r>
            <a:endParaRPr/>
          </a:p>
        </p:txBody>
      </p:sp>
      <p:pic>
        <p:nvPicPr>
          <p:cNvPr id="201" name="Google Shape;201;p26"/>
          <p:cNvPicPr preferRelativeResize="0"/>
          <p:nvPr/>
        </p:nvPicPr>
        <p:blipFill rotWithShape="1">
          <a:blip r:embed="rId4">
            <a:alphaModFix/>
          </a:blip>
          <a:srcRect b="0" l="0" r="0" t="2219"/>
          <a:stretch/>
        </p:blipFill>
        <p:spPr>
          <a:xfrm>
            <a:off x="5059025" y="183025"/>
            <a:ext cx="3770974" cy="47716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02" name="Google Shape;202;p26"/>
          <p:cNvGrpSpPr/>
          <p:nvPr/>
        </p:nvGrpSpPr>
        <p:grpSpPr>
          <a:xfrm>
            <a:off x="392444" y="2463218"/>
            <a:ext cx="4261709" cy="1191447"/>
            <a:chOff x="208450" y="2783250"/>
            <a:chExt cx="3590924" cy="1085700"/>
          </a:xfrm>
        </p:grpSpPr>
        <p:pic>
          <p:nvPicPr>
            <p:cNvPr id="203" name="Google Shape;203;p26"/>
            <p:cNvPicPr preferRelativeResize="0"/>
            <p:nvPr/>
          </p:nvPicPr>
          <p:blipFill rotWithShape="1">
            <a:blip r:embed="rId3">
              <a:alphaModFix/>
            </a:blip>
            <a:srcRect b="0" l="59739" r="0" t="0"/>
            <a:stretch/>
          </p:blipFill>
          <p:spPr>
            <a:xfrm>
              <a:off x="208450" y="2783250"/>
              <a:ext cx="2419350" cy="108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26"/>
            <p:cNvPicPr preferRelativeResize="0"/>
            <p:nvPr/>
          </p:nvPicPr>
          <p:blipFill rotWithShape="1">
            <a:blip r:embed="rId5">
              <a:alphaModFix/>
            </a:blip>
            <a:srcRect b="0" l="80503" r="0" t="0"/>
            <a:stretch/>
          </p:blipFill>
          <p:spPr>
            <a:xfrm>
              <a:off x="2627800" y="2783250"/>
              <a:ext cx="1171574" cy="1085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850" y="76200"/>
            <a:ext cx="3886376" cy="50669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Hand grading free-response questions for physics and math is a pain.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It is a monotonous process that can be automated due to limited characters and symbols, unlike English</a:t>
            </a:r>
            <a:r>
              <a:rPr lang="en">
                <a:solidFill>
                  <a:srgbClr val="000000"/>
                </a:solidFill>
              </a:rPr>
              <a:t>/history.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>
              <a:solidFill>
                <a:srgbClr val="000000"/>
              </a:solidFill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311700" y="3563650"/>
            <a:ext cx="37935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Why should a human do this </a:t>
            </a:r>
            <a:br>
              <a:rPr b="1" lang="en" sz="1800">
                <a:solidFill>
                  <a:schemeClr val="dk1"/>
                </a:solidFill>
              </a:rPr>
            </a:br>
            <a:r>
              <a:rPr b="1" lang="en" sz="1800">
                <a:solidFill>
                  <a:schemeClr val="dk1"/>
                </a:solidFill>
              </a:rPr>
              <a:t>when a computer can?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Illuminate has rendered ScanTron obsolete with OCR grading.</a:t>
            </a:r>
            <a:br>
              <a:rPr lang="en">
                <a:solidFill>
                  <a:srgbClr val="000000"/>
                </a:solidFill>
              </a:rPr>
            </a:b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Key Features: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Test-specific forms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Automatic gradebook entry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Doc cam or webcam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0" l="6463" r="0" t="19614"/>
          <a:stretch/>
        </p:blipFill>
        <p:spPr>
          <a:xfrm rot="-1178191">
            <a:off x="5174948" y="121629"/>
            <a:ext cx="1122753" cy="964843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Inspiration</a:t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4050" y="2132775"/>
            <a:ext cx="2670900" cy="2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043720">
            <a:off x="4465179" y="3100043"/>
            <a:ext cx="1159868" cy="1218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0100" y="2775025"/>
            <a:ext cx="1841100" cy="138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0925" y="4232049"/>
            <a:ext cx="5000099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33976" y="612849"/>
            <a:ext cx="4492128" cy="1829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16"/>
          <p:cNvGrpSpPr/>
          <p:nvPr/>
        </p:nvGrpSpPr>
        <p:grpSpPr>
          <a:xfrm>
            <a:off x="192725" y="1711700"/>
            <a:ext cx="5261978" cy="2852975"/>
            <a:chOff x="116525" y="1711700"/>
            <a:chExt cx="5261978" cy="2852975"/>
          </a:xfrm>
        </p:grpSpPr>
        <p:pic>
          <p:nvPicPr>
            <p:cNvPr id="81" name="Google Shape;81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6525" y="1711700"/>
              <a:ext cx="5261978" cy="2852975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82" name="Google Shape;82;p16"/>
            <p:cNvSpPr/>
            <p:nvPr/>
          </p:nvSpPr>
          <p:spPr>
            <a:xfrm>
              <a:off x="570350" y="2568628"/>
              <a:ext cx="3143100" cy="1734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25" y="1711700"/>
            <a:ext cx="5261978" cy="2852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Penstroke recognition by Microsoft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Ink-spiration</a:t>
            </a:r>
            <a:endParaRPr sz="1800"/>
          </a:p>
        </p:txBody>
      </p:sp>
      <p:pic>
        <p:nvPicPr>
          <p:cNvPr id="86" name="Google Shape;86;p16"/>
          <p:cNvPicPr preferRelativeResize="0"/>
          <p:nvPr/>
        </p:nvPicPr>
        <p:blipFill rotWithShape="1">
          <a:blip r:embed="rId3">
            <a:alphaModFix/>
          </a:blip>
          <a:srcRect b="47884" l="79231" r="0" t="19053"/>
          <a:stretch/>
        </p:blipFill>
        <p:spPr>
          <a:xfrm>
            <a:off x="5580152" y="271975"/>
            <a:ext cx="3449050" cy="29770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4800" y="3514264"/>
            <a:ext cx="1377437" cy="12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/>
          <p:nvPr/>
        </p:nvSpPr>
        <p:spPr>
          <a:xfrm>
            <a:off x="646550" y="2625125"/>
            <a:ext cx="3015000" cy="60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" name="Google Shape;89;p16"/>
          <p:cNvGrpSpPr/>
          <p:nvPr/>
        </p:nvGrpSpPr>
        <p:grpSpPr>
          <a:xfrm>
            <a:off x="971725" y="2388650"/>
            <a:ext cx="3448800" cy="1980800"/>
            <a:chOff x="895525" y="2388650"/>
            <a:chExt cx="3448800" cy="1980800"/>
          </a:xfrm>
        </p:grpSpPr>
        <p:sp>
          <p:nvSpPr>
            <p:cNvPr id="90" name="Google Shape;90;p16"/>
            <p:cNvSpPr/>
            <p:nvPr/>
          </p:nvSpPr>
          <p:spPr>
            <a:xfrm>
              <a:off x="895525" y="3295150"/>
              <a:ext cx="1924200" cy="1074300"/>
            </a:xfrm>
            <a:prstGeom prst="rect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6"/>
            <p:cNvSpPr/>
            <p:nvPr/>
          </p:nvSpPr>
          <p:spPr>
            <a:xfrm>
              <a:off x="2038525" y="2388650"/>
              <a:ext cx="2305800" cy="896700"/>
            </a:xfrm>
            <a:prstGeom prst="bentArrow">
              <a:avLst>
                <a:gd fmla="val 24270" name="adj1"/>
                <a:gd fmla="val 25000" name="adj2"/>
                <a:gd fmla="val 41444" name="adj3"/>
                <a:gd fmla="val 43750" name="adj4"/>
              </a:avLst>
            </a:prstGeom>
            <a:solidFill>
              <a:srgbClr val="EEFF41">
                <a:alpha val="70000"/>
              </a:srgbClr>
            </a:solidFill>
            <a:ln cap="flat" cmpd="sng" w="2857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2" name="Google Shape;9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9652" y="3739223"/>
            <a:ext cx="1314174" cy="97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4743625" y="76200"/>
            <a:ext cx="4212300" cy="39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arenR"/>
            </a:pPr>
            <a:r>
              <a:rPr lang="en">
                <a:solidFill>
                  <a:srgbClr val="000000"/>
                </a:solidFill>
              </a:rPr>
              <a:t>Raw </a:t>
            </a:r>
            <a:r>
              <a:rPr lang="en">
                <a:solidFill>
                  <a:srgbClr val="000000"/>
                </a:solidFill>
              </a:rPr>
              <a:t>Image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000000"/>
                </a:solidFill>
              </a:rPr>
            </a:b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arenR"/>
            </a:pPr>
            <a:r>
              <a:rPr lang="en">
                <a:solidFill>
                  <a:srgbClr val="000000"/>
                </a:solidFill>
              </a:rPr>
              <a:t>Segmentation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arenR"/>
            </a:pPr>
            <a:r>
              <a:rPr lang="en">
                <a:solidFill>
                  <a:schemeClr val="dk1"/>
                </a:solidFill>
              </a:rPr>
              <a:t>Object isolation/processing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311700" y="1152475"/>
            <a:ext cx="421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0)   Convert InkML to .png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InkML is a XML data type for digital ink data obtained from an electronic pen or stylus.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000000"/>
                </a:solidFill>
              </a:rPr>
            </a:b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9" name="Google Shape;9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</a:t>
            </a:r>
            <a:r>
              <a:rPr lang="en"/>
              <a:t>Process </a:t>
            </a:r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 rotWithShape="1">
          <a:blip r:embed="rId3">
            <a:alphaModFix/>
          </a:blip>
          <a:srcRect b="15271" l="10534" r="3050" t="10703"/>
          <a:stretch/>
        </p:blipFill>
        <p:spPr>
          <a:xfrm>
            <a:off x="5476375" y="466675"/>
            <a:ext cx="3406000" cy="123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 rotWithShape="1">
          <a:blip r:embed="rId4">
            <a:alphaModFix/>
          </a:blip>
          <a:srcRect b="4507" l="5856" r="4036" t="6063"/>
          <a:stretch/>
        </p:blipFill>
        <p:spPr>
          <a:xfrm>
            <a:off x="5476375" y="2105500"/>
            <a:ext cx="3124525" cy="1303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8994" y="1630400"/>
            <a:ext cx="1872600" cy="25613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17"/>
          <p:cNvCxnSpPr>
            <a:endCxn id="100" idx="1"/>
          </p:cNvCxnSpPr>
          <p:nvPr/>
        </p:nvCxnSpPr>
        <p:spPr>
          <a:xfrm flipH="1" rot="10800000">
            <a:off x="3134275" y="1082537"/>
            <a:ext cx="2342100" cy="1820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04" name="Google Shape;10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3975" y="3639950"/>
            <a:ext cx="3345300" cy="142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How many segments do you see?</a:t>
            </a: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/>
            </a:br>
            <a:br>
              <a:rPr lang="en"/>
            </a:br>
            <a:r>
              <a:rPr lang="en">
                <a:solidFill>
                  <a:srgbClr val="000000"/>
                </a:solidFill>
              </a:rPr>
              <a:t>As expected, we get: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					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					 		and so on...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0" name="Google Shape;11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Segmentation Challenges</a:t>
            </a:r>
            <a:endParaRPr/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525" y="1674023"/>
            <a:ext cx="4994422" cy="151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775" y="3587756"/>
            <a:ext cx="1595367" cy="1383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5238" y="3582475"/>
            <a:ext cx="1595362" cy="1394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" name="Google Shape;114;p18"/>
          <p:cNvGrpSpPr/>
          <p:nvPr/>
        </p:nvGrpSpPr>
        <p:grpSpPr>
          <a:xfrm>
            <a:off x="5419725" y="193900"/>
            <a:ext cx="3000000" cy="4853030"/>
            <a:chOff x="5724525" y="193900"/>
            <a:chExt cx="3000000" cy="4853030"/>
          </a:xfrm>
        </p:grpSpPr>
        <p:pic>
          <p:nvPicPr>
            <p:cNvPr id="115" name="Google Shape;115;p18"/>
            <p:cNvPicPr preferRelativeResize="0"/>
            <p:nvPr/>
          </p:nvPicPr>
          <p:blipFill rotWithShape="1">
            <a:blip r:embed="rId6">
              <a:alphaModFix/>
            </a:blip>
            <a:srcRect b="0" l="0" r="0" t="49573"/>
            <a:stretch/>
          </p:blipFill>
          <p:spPr>
            <a:xfrm>
              <a:off x="6435000" y="2826675"/>
              <a:ext cx="2289525" cy="22202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18"/>
            <p:cNvPicPr preferRelativeResize="0"/>
            <p:nvPr/>
          </p:nvPicPr>
          <p:blipFill rotWithShape="1">
            <a:blip r:embed="rId6">
              <a:alphaModFix/>
            </a:blip>
            <a:srcRect b="49573" l="0" r="0" t="0"/>
            <a:stretch/>
          </p:blipFill>
          <p:spPr>
            <a:xfrm>
              <a:off x="6435004" y="626000"/>
              <a:ext cx="2289521" cy="2220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Google Shape;117;p18"/>
            <p:cNvSpPr txBox="1"/>
            <p:nvPr/>
          </p:nvSpPr>
          <p:spPr>
            <a:xfrm>
              <a:off x="5724525" y="193900"/>
              <a:ext cx="3000000" cy="89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solidFill>
                    <a:schemeClr val="dk1"/>
                  </a:solidFill>
                </a:rPr>
                <a:t>…...But wait, there’s more!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311700" y="1152475"/>
            <a:ext cx="558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Write code to ignore such segments before isolation.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								</a:t>
            </a:r>
            <a:br>
              <a:rPr lang="en">
                <a:solidFill>
                  <a:srgbClr val="000000"/>
                </a:solidFill>
              </a:rPr>
            </a:b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 				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3" name="Google Shape;12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Segmentation Challenges</a:t>
            </a:r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726" y="1659575"/>
            <a:ext cx="811575" cy="325532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5" name="Google Shape;125;p19"/>
          <p:cNvPicPr preferRelativeResize="0"/>
          <p:nvPr/>
        </p:nvPicPr>
        <p:blipFill rotWithShape="1">
          <a:blip r:embed="rId4">
            <a:alphaModFix/>
          </a:blip>
          <a:srcRect b="1477" l="0" r="0" t="0"/>
          <a:stretch/>
        </p:blipFill>
        <p:spPr>
          <a:xfrm>
            <a:off x="3010293" y="1659575"/>
            <a:ext cx="848757" cy="32553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26" name="Google Shape;126;p19"/>
          <p:cNvCxnSpPr/>
          <p:nvPr/>
        </p:nvCxnSpPr>
        <p:spPr>
          <a:xfrm>
            <a:off x="1910200" y="3278687"/>
            <a:ext cx="1027200" cy="171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127" name="Google Shape;127;p19"/>
          <p:cNvGrpSpPr/>
          <p:nvPr/>
        </p:nvGrpSpPr>
        <p:grpSpPr>
          <a:xfrm>
            <a:off x="3915150" y="37575"/>
            <a:ext cx="5088899" cy="5115151"/>
            <a:chOff x="3915150" y="37575"/>
            <a:chExt cx="5088899" cy="5115151"/>
          </a:xfrm>
        </p:grpSpPr>
        <p:pic>
          <p:nvPicPr>
            <p:cNvPr id="128" name="Google Shape;128;p19"/>
            <p:cNvPicPr preferRelativeResize="0"/>
            <p:nvPr/>
          </p:nvPicPr>
          <p:blipFill rotWithShape="1">
            <a:blip r:embed="rId5">
              <a:alphaModFix/>
            </a:blip>
            <a:srcRect b="64654" l="0" r="0" t="0"/>
            <a:stretch/>
          </p:blipFill>
          <p:spPr>
            <a:xfrm>
              <a:off x="7143145" y="3528775"/>
              <a:ext cx="727432" cy="162395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9" name="Google Shape;129;p19"/>
            <p:cNvGrpSpPr/>
            <p:nvPr/>
          </p:nvGrpSpPr>
          <p:grpSpPr>
            <a:xfrm>
              <a:off x="3915150" y="37575"/>
              <a:ext cx="5088899" cy="5086622"/>
              <a:chOff x="3915150" y="37575"/>
              <a:chExt cx="5088899" cy="5086622"/>
            </a:xfrm>
          </p:grpSpPr>
          <p:grpSp>
            <p:nvGrpSpPr>
              <p:cNvPr id="130" name="Google Shape;130;p19"/>
              <p:cNvGrpSpPr/>
              <p:nvPr/>
            </p:nvGrpSpPr>
            <p:grpSpPr>
              <a:xfrm>
                <a:off x="6704937" y="37575"/>
                <a:ext cx="2299112" cy="5086622"/>
                <a:chOff x="6704937" y="37575"/>
                <a:chExt cx="2299112" cy="5086622"/>
              </a:xfrm>
            </p:grpSpPr>
            <p:pic>
              <p:nvPicPr>
                <p:cNvPr id="131" name="Google Shape;131;p19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-1654" l="0" r="0" t="66308"/>
                <a:stretch/>
              </p:blipFill>
              <p:spPr>
                <a:xfrm>
                  <a:off x="7870576" y="3500200"/>
                  <a:ext cx="727425" cy="162399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2" name="Google Shape;132;p19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6725013" y="37575"/>
                  <a:ext cx="2258951" cy="17295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3" name="Google Shape;133;p19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6704937" y="1835966"/>
                  <a:ext cx="2299112" cy="162396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34" name="Google Shape;134;p19"/>
              <p:cNvSpPr txBox="1"/>
              <p:nvPr/>
            </p:nvSpPr>
            <p:spPr>
              <a:xfrm>
                <a:off x="3915150" y="3623875"/>
                <a:ext cx="3171900" cy="64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...which helps most things,</a:t>
                </a:r>
                <a:endParaRPr sz="1800"/>
              </a:p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b</a:t>
                </a:r>
                <a:r>
                  <a:rPr lang="en" sz="1800"/>
                  <a:t>ut can cause other issues.</a:t>
                </a:r>
                <a:endParaRPr sz="1800"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Simplify the Problem at Hand: </a:t>
            </a:r>
            <a:br>
              <a:rPr lang="en"/>
            </a:br>
            <a:r>
              <a:rPr lang="en"/>
              <a:t>Generate Test Images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arenR"/>
            </a:pPr>
            <a:r>
              <a:rPr lang="en">
                <a:solidFill>
                  <a:srgbClr val="000000"/>
                </a:solidFill>
              </a:rPr>
              <a:t>Raw Image Creation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000000"/>
                </a:solidFill>
              </a:rPr>
            </a:b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arenR"/>
            </a:pPr>
            <a:r>
              <a:rPr lang="en">
                <a:solidFill>
                  <a:srgbClr val="000000"/>
                </a:solidFill>
              </a:rPr>
              <a:t>Segmentation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5" name="Google Shape;14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/>
          </a:p>
        </p:txBody>
      </p:sp>
      <p:pic>
        <p:nvPicPr>
          <p:cNvPr id="146" name="Google Shape;146;p21"/>
          <p:cNvPicPr preferRelativeResize="0"/>
          <p:nvPr/>
        </p:nvPicPr>
        <p:blipFill rotWithShape="1">
          <a:blip r:embed="rId3">
            <a:alphaModFix/>
          </a:blip>
          <a:srcRect b="9737" l="0" r="0" t="9519"/>
          <a:stretch/>
        </p:blipFill>
        <p:spPr>
          <a:xfrm>
            <a:off x="7535425" y="0"/>
            <a:ext cx="1608575" cy="519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 rotWithShape="1">
          <a:blip r:embed="rId4">
            <a:alphaModFix/>
          </a:blip>
          <a:srcRect b="17326" l="13518" r="13489" t="15360"/>
          <a:stretch/>
        </p:blipFill>
        <p:spPr>
          <a:xfrm>
            <a:off x="841325" y="3393575"/>
            <a:ext cx="6089324" cy="14039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8" name="Google Shape;148;p21"/>
          <p:cNvPicPr preferRelativeResize="0"/>
          <p:nvPr/>
        </p:nvPicPr>
        <p:blipFill rotWithShape="1">
          <a:blip r:embed="rId5">
            <a:alphaModFix/>
          </a:blip>
          <a:srcRect b="0" l="0" r="4415" t="0"/>
          <a:stretch/>
        </p:blipFill>
        <p:spPr>
          <a:xfrm>
            <a:off x="841325" y="1686500"/>
            <a:ext cx="3967350" cy="10376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9" name="Google Shape;149;p21"/>
          <p:cNvSpPr/>
          <p:nvPr/>
        </p:nvSpPr>
        <p:spPr>
          <a:xfrm>
            <a:off x="5125000" y="380950"/>
            <a:ext cx="2522400" cy="2832900"/>
          </a:xfrm>
          <a:prstGeom prst="bentArrow">
            <a:avLst>
              <a:gd fmla="val 7864" name="adj1"/>
              <a:gd fmla="val 17532" name="adj2"/>
              <a:gd fmla="val 19479" name="adj3"/>
              <a:gd fmla="val 43750" name="adj4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1"/>
          <p:cNvSpPr txBox="1"/>
          <p:nvPr/>
        </p:nvSpPr>
        <p:spPr>
          <a:xfrm>
            <a:off x="5304325" y="1308900"/>
            <a:ext cx="2820600" cy="30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 startAt="3"/>
            </a:pPr>
            <a:r>
              <a:rPr lang="en" sz="1800">
                <a:solidFill>
                  <a:schemeClr val="dk1"/>
                </a:solidFill>
              </a:rPr>
              <a:t>The Fun Part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arenR"/>
            </a:pPr>
            <a:r>
              <a:rPr lang="en">
                <a:solidFill>
                  <a:schemeClr val="dk1"/>
                </a:solidFill>
              </a:rPr>
              <a:t>Isolate objects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arenR"/>
            </a:pPr>
            <a:r>
              <a:rPr lang="en">
                <a:solidFill>
                  <a:schemeClr val="dk1"/>
                </a:solidFill>
              </a:rPr>
              <a:t>Make square (non-trivial task)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arenR"/>
            </a:pPr>
            <a:r>
              <a:rPr lang="en">
                <a:solidFill>
                  <a:schemeClr val="dk1"/>
                </a:solidFill>
              </a:rPr>
              <a:t>Resize to 28x28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arenR"/>
            </a:pPr>
            <a:r>
              <a:rPr lang="en">
                <a:solidFill>
                  <a:schemeClr val="dk1"/>
                </a:solidFill>
              </a:rPr>
              <a:t>Make individual predictions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